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322" r:id="rId3"/>
    <p:sldId id="279" r:id="rId4"/>
    <p:sldId id="280" r:id="rId5"/>
    <p:sldId id="281" r:id="rId6"/>
    <p:sldId id="282" r:id="rId7"/>
    <p:sldId id="283" r:id="rId8"/>
    <p:sldId id="284" r:id="rId9"/>
    <p:sldId id="286" r:id="rId10"/>
    <p:sldId id="287" r:id="rId11"/>
    <p:sldId id="306" r:id="rId12"/>
    <p:sldId id="307" r:id="rId13"/>
    <p:sldId id="301" r:id="rId14"/>
    <p:sldId id="303" r:id="rId15"/>
    <p:sldId id="308" r:id="rId16"/>
    <p:sldId id="321" r:id="rId17"/>
    <p:sldId id="328" r:id="rId18"/>
    <p:sldId id="298" r:id="rId19"/>
    <p:sldId id="314" r:id="rId20"/>
    <p:sldId id="329" r:id="rId21"/>
    <p:sldId id="309" r:id="rId22"/>
    <p:sldId id="3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16" d="100"/>
          <a:sy n="11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5CCE8-32F2-C149-8DA8-43EFF7672A7B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62724-3D9B-F749-A87A-D0F2A5F18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A4C9-4186-3507-DB15-F87F3D5E5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C634-3CF8-A18F-47F8-499AD3D0B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758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45A9-1D6D-6D9E-7B9D-ACCD1BE8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33063-5AF9-E8B8-36D7-439CEBE4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3D60B-FD3A-36E3-5408-4B94CAE6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8DA3E-8A00-B0ED-BEF8-3F429C0D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AA70-0D17-186C-2F10-89207F8D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21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B87EF-E92C-A336-94CF-DE5A771DA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B874D-0D30-6685-06E8-FAFB7A666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1F7-B4BD-44C2-783A-1C62875C0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5188-9425-8EBB-EF56-5BC97FED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11D90-4D96-4B5F-9264-0B61DA93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1949-6D77-9AF1-9495-086EACF3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136525"/>
            <a:ext cx="7315200" cy="793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BE52-13E9-49DA-3C7F-4E36AE50E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AA3AD-4747-DD98-3291-B1E0A9DE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B567-A2E6-4C66-0069-8982C92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C03A6-0F40-E753-9621-9488E6D4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F3A3F-4912-C735-0B1D-F3E0A3D3A8EF}"/>
              </a:ext>
            </a:extLst>
          </p:cNvPr>
          <p:cNvSpPr txBox="1"/>
          <p:nvPr userDrawn="1"/>
        </p:nvSpPr>
        <p:spPr>
          <a:xfrm>
            <a:off x="1163782" y="475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9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896F-84C6-C91E-ABD1-96F9F2AA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A77D1-C424-252C-6992-8B6FAE8E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342FD-A0CA-6515-5DA8-ECDFC87E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7864-DEC2-15C3-69BE-1113213C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638F9-CD6D-A9BF-4A13-E73ED0B2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90D7-BDC7-1C57-8F85-ADB87E6D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E670-BDF5-F4DE-A929-59DBA5864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11693-581D-B3A1-A83E-4F355BB2E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F7680-4F22-7953-CBB3-BDBB6B9A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0CF5B-9E48-B229-F6D9-C47EEAE5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CA669-96C4-AA17-6025-31D2E02F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1C58-954A-B69E-AB23-C418AF33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D0B7B-8E5C-6B0A-EC13-9F829FDB6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9DF8F-D7C3-ADBA-7006-39812F345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57CEC-AD59-8840-64A8-83DA870FB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3BCBFC-01BA-3A5F-400C-439F75EF5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29B65-05D1-FF56-4149-12DF167F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58809-7816-C93C-755C-971EDB23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2B01D-E13B-60CD-8930-95622E1D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3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6152-7D29-F7EF-FB48-23211661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D13E9-772F-C43E-551F-428F4E84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26495-1384-4813-4C8A-A0AE0011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03FA3-997B-3F08-4742-42EFCAF1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2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0C20-1E5A-8862-9C09-5C1EA4A20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25766-A74C-E9C9-DC10-B463E87F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12DBD-5E5E-DE01-88FC-13879732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1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D603-5C91-66EF-62C6-3A549E2A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14BC-F4A1-4758-DD62-A5C0B695F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D722E-2B8A-A385-0898-0BFDEE220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2A365-18CB-7D59-3BE4-01AD1BA4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D8B0-52F8-2050-1ABF-F6B0DE54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0C1BF-CD3F-C665-7D74-9C19108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5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FFDD-EE8F-530D-0654-EA74F7F2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6658B-29DC-1F1E-94EB-99BB942D4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3279A-D6A3-51FC-13A8-5245608F6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C1297-A5CD-40EE-9D3E-D9C169EC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B40B9-45A3-3BD3-F7FA-FE0BE5E9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10809-7694-6AB7-C054-3D851675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220A0-9484-0611-C48B-E869C90B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31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9A129-5AFD-C989-1ADA-8C919C1E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94775"/>
            <a:ext cx="10515600" cy="418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0882F-11EB-62C5-9D73-417B2934E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507B-3837-2443-762F-1A0DA5A95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71F6D-57B3-E57E-A944-BD874383D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word cloud of different colored words&#10;&#10;Description automatically generated">
            <a:extLst>
              <a:ext uri="{FF2B5EF4-FFF2-40B4-BE49-F238E27FC236}">
                <a16:creationId xmlns:a16="http://schemas.microsoft.com/office/drawing/2014/main" id="{359A22C0-1A88-04CD-7090-A9EAA8C13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4724" t="29526" r="4117" b="29279"/>
          <a:stretch/>
        </p:blipFill>
        <p:spPr>
          <a:xfrm>
            <a:off x="59165" y="147283"/>
            <a:ext cx="3861100" cy="1744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17430-171D-9F77-35A4-92F7D16200D2}"/>
              </a:ext>
            </a:extLst>
          </p:cNvPr>
          <p:cNvSpPr txBox="1"/>
          <p:nvPr userDrawn="1"/>
        </p:nvSpPr>
        <p:spPr>
          <a:xfrm>
            <a:off x="177500" y="249923"/>
            <a:ext cx="194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KY-INBRE NGS Workshop</a:t>
            </a:r>
          </a:p>
        </p:txBody>
      </p:sp>
    </p:spTree>
    <p:extLst>
      <p:ext uri="{BB962C8B-B14F-4D97-AF65-F5344CB8AC3E}">
        <p14:creationId xmlns:p14="http://schemas.microsoft.com/office/powerpoint/2010/main" val="25852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B524-1359-4F43-B8F3-CB6026FCB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305" y="2695294"/>
            <a:ext cx="7772400" cy="944336"/>
          </a:xfrm>
          <a:solidFill>
            <a:schemeClr val="bg1">
              <a:lumMod val="75000"/>
            </a:schemeClr>
          </a:solidFill>
          <a:effectLst/>
        </p:spPr>
        <p:txBody>
          <a:bodyPr anchor="ctr">
            <a:normAutofit/>
          </a:bodyPr>
          <a:lstStyle/>
          <a:p>
            <a:pPr lvl="0"/>
            <a:r>
              <a:rPr lang="en-US" sz="4400" dirty="0">
                <a:latin typeface="Mercury Display"/>
              </a:rPr>
              <a:t>Lecture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4B1AC-D29E-B347-BF53-9AC366E4D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8907" y="3984161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Mercury Display"/>
              </a:rPr>
              <a:t>Genome (Transcriptome) Assembly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7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i="1" dirty="0"/>
              <a:t>De Novo</a:t>
            </a:r>
            <a:r>
              <a:rPr lang="en-US" dirty="0"/>
              <a:t> Genome Assembly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804" y="2048016"/>
            <a:ext cx="6790151" cy="4182187"/>
          </a:xfrm>
        </p:spPr>
        <p:txBody>
          <a:bodyPr>
            <a:normAutofit/>
          </a:bodyPr>
          <a:lstStyle/>
          <a:p>
            <a:r>
              <a:rPr lang="en-US" dirty="0"/>
              <a:t>Two major strategies:</a:t>
            </a:r>
          </a:p>
          <a:p>
            <a:r>
              <a:rPr lang="en-US" dirty="0"/>
              <a:t>Overlap Layout Consensus</a:t>
            </a:r>
          </a:p>
          <a:p>
            <a:pPr lvl="1"/>
            <a:r>
              <a:rPr lang="en-US" dirty="0"/>
              <a:t>Long reads ≥ 250 </a:t>
            </a:r>
            <a:r>
              <a:rPr lang="en-US" dirty="0" err="1"/>
              <a:t>bp</a:t>
            </a:r>
            <a:endParaRPr lang="en-US" dirty="0"/>
          </a:p>
          <a:p>
            <a:pPr lvl="1"/>
            <a:r>
              <a:rPr lang="en-US" dirty="0"/>
              <a:t>Pairwise comparison of reads to identify overlaps</a:t>
            </a:r>
          </a:p>
          <a:p>
            <a:r>
              <a:rPr lang="en-US" dirty="0" err="1"/>
              <a:t>Eulerian</a:t>
            </a:r>
            <a:r>
              <a:rPr lang="en-US" dirty="0"/>
              <a:t> paths/de Bruin graphs</a:t>
            </a:r>
          </a:p>
          <a:p>
            <a:pPr lvl="1"/>
            <a:r>
              <a:rPr lang="en-US" dirty="0"/>
              <a:t>Short reads ≤ 250 </a:t>
            </a:r>
            <a:r>
              <a:rPr lang="en-US" dirty="0" err="1"/>
              <a:t>bp</a:t>
            </a:r>
            <a:endParaRPr lang="en-US" dirty="0"/>
          </a:p>
          <a:p>
            <a:pPr lvl="1"/>
            <a:r>
              <a:rPr lang="en-US" dirty="0"/>
              <a:t>Cataloging of subsequences (k-</a:t>
            </a:r>
            <a:r>
              <a:rPr lang="en-US" dirty="0" err="1"/>
              <a:t>mers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Reconstruction of paths through the k-</a:t>
            </a:r>
            <a:r>
              <a:rPr lang="en-US" dirty="0" err="1"/>
              <a:t>mers</a:t>
            </a:r>
            <a:endParaRPr lang="en-US" dirty="0"/>
          </a:p>
          <a:p>
            <a:pPr lvl="1"/>
            <a:endParaRPr lang="en-US" dirty="0"/>
          </a:p>
          <a:p>
            <a:pPr marL="5715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C471F-7211-11BD-47EE-87106C45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709" y="3680716"/>
            <a:ext cx="3561902" cy="2671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7A722-9A1B-40EC-42A1-1F9CC55E60F2}"/>
              </a:ext>
            </a:extLst>
          </p:cNvPr>
          <p:cNvSpPr txBox="1"/>
          <p:nvPr/>
        </p:nvSpPr>
        <p:spPr>
          <a:xfrm>
            <a:off x="9066882" y="6352143"/>
            <a:ext cx="175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Debruin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BE660-C6AA-B196-DB5E-DD1B87C4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478" y="1145689"/>
            <a:ext cx="2280063" cy="20315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E5A6F3-36F4-648B-6CB0-E2690B36AE9E}"/>
              </a:ext>
            </a:extLst>
          </p:cNvPr>
          <p:cNvSpPr/>
          <p:nvPr/>
        </p:nvSpPr>
        <p:spPr>
          <a:xfrm>
            <a:off x="8295702" y="1329205"/>
            <a:ext cx="539827" cy="367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9FE87-A7C6-08A4-74BD-B3162A4C038F}"/>
              </a:ext>
            </a:extLst>
          </p:cNvPr>
          <p:cNvSpPr txBox="1"/>
          <p:nvPr/>
        </p:nvSpPr>
        <p:spPr>
          <a:xfrm>
            <a:off x="8365329" y="3126718"/>
            <a:ext cx="285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Overlap Layout Consensus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5CA26-14A2-46F8-C751-58AF65A4EEAD}"/>
              </a:ext>
            </a:extLst>
          </p:cNvPr>
          <p:cNvSpPr txBox="1"/>
          <p:nvPr/>
        </p:nvSpPr>
        <p:spPr>
          <a:xfrm rot="16200000">
            <a:off x="10374318" y="1930653"/>
            <a:ext cx="3149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www.slideserve.com</a:t>
            </a:r>
            <a:r>
              <a:rPr lang="en-US" sz="800" dirty="0"/>
              <a:t>/</a:t>
            </a:r>
            <a:r>
              <a:rPr lang="en-US" sz="800" dirty="0" err="1"/>
              <a:t>nmaddox</a:t>
            </a:r>
            <a:r>
              <a:rPr lang="en-US" sz="800" dirty="0"/>
              <a:t>/csci2950-c-lecture-3-dna-sequencing-and-fragment-assembly-powerpoint-ppt-presentation#google_vignette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90BD6-F98C-3641-2070-365026D668E3}"/>
              </a:ext>
            </a:extLst>
          </p:cNvPr>
          <p:cNvSpPr txBox="1"/>
          <p:nvPr/>
        </p:nvSpPr>
        <p:spPr>
          <a:xfrm rot="16200000">
            <a:off x="10852375" y="4847151"/>
            <a:ext cx="2117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De_Bruijn_graph</a:t>
            </a:r>
            <a:r>
              <a:rPr lang="en-US" sz="800" dirty="0"/>
              <a:t>#/media/</a:t>
            </a:r>
            <a:r>
              <a:rPr lang="en-US" sz="800" dirty="0" err="1"/>
              <a:t>File:De_Bruijn_binary_graph.svg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7045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3378" y="162046"/>
            <a:ext cx="7944863" cy="9715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Overlap Layout Consensus</a:t>
            </a:r>
            <a:br>
              <a:rPr lang="en-US" dirty="0"/>
            </a:br>
            <a:r>
              <a:rPr lang="en-US" sz="1800" dirty="0"/>
              <a:t>From: Computational Genome Analysis: An Introduction; </a:t>
            </a:r>
            <a:r>
              <a:rPr lang="en-US" sz="1800" dirty="0" err="1"/>
              <a:t>Deonier</a:t>
            </a:r>
            <a:r>
              <a:rPr lang="en-US" sz="1800" dirty="0"/>
              <a:t> et al.</a:t>
            </a:r>
            <a:endParaRPr lang="en-US" dirty="0"/>
          </a:p>
        </p:txBody>
      </p:sp>
      <p:pic>
        <p:nvPicPr>
          <p:cNvPr id="6" name="Picture 5" descr="Screen_shot_2012-07-16_at_11_39_37_AM__10_documents__10_total_pages_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4033379" y="1254758"/>
            <a:ext cx="7944863" cy="971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Screen_shot_2012-07-16_at_11_39_56_AM__10_documents__10_total_pages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1" y="2100995"/>
            <a:ext cx="2730500" cy="4533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41355" y="2703959"/>
            <a:ext cx="7776344" cy="3670474"/>
          </a:xfrm>
        </p:spPr>
        <p:txBody>
          <a:bodyPr>
            <a:normAutofit/>
          </a:bodyPr>
          <a:lstStyle/>
          <a:p>
            <a:r>
              <a:rPr lang="en-US" dirty="0"/>
              <a:t>Fragment DNA</a:t>
            </a:r>
          </a:p>
          <a:p>
            <a:r>
              <a:rPr lang="en-US" dirty="0"/>
              <a:t>Sequence fragments</a:t>
            </a:r>
          </a:p>
          <a:p>
            <a:r>
              <a:rPr lang="en-US" dirty="0"/>
              <a:t>Compare all sequence reads in pairwise fashion</a:t>
            </a:r>
          </a:p>
          <a:p>
            <a:r>
              <a:rPr lang="en-US" dirty="0"/>
              <a:t>Calculate number of overlapping bases</a:t>
            </a:r>
          </a:p>
          <a:p>
            <a:r>
              <a:rPr lang="en-US" dirty="0"/>
              <a:t>Build a matrix</a:t>
            </a:r>
          </a:p>
        </p:txBody>
      </p:sp>
    </p:spTree>
    <p:extLst>
      <p:ext uri="{BB962C8B-B14F-4D97-AF65-F5344CB8AC3E}">
        <p14:creationId xmlns:p14="http://schemas.microsoft.com/office/powerpoint/2010/main" val="145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67984" y="1006998"/>
            <a:ext cx="6481823" cy="5706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7984" y="130698"/>
            <a:ext cx="6481822" cy="76676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Overlap Matrix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906462" y="1059725"/>
            <a:ext cx="6057900" cy="5638800"/>
            <a:chOff x="1403350" y="1549400"/>
            <a:chExt cx="6057900" cy="5638800"/>
          </a:xfrm>
          <a:effectLst/>
        </p:grpSpPr>
        <p:pic>
          <p:nvPicPr>
            <p:cNvPr id="6" name="Picture 5" descr="Screen_shot_2012-07-16_at_11_40_09_AM__10_documents__10_total_pages_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350" y="1549400"/>
              <a:ext cx="6057900" cy="47625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Screen_shot_2012-07-16_at_11_40_14_AM__10_documents__10_total_pages_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050" y="6261100"/>
              <a:ext cx="6032500" cy="9271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4653330" y="13479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3330" y="160700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53330" y="18660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53330" y="21251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53330" y="23842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53330" y="26432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3330" y="29023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3330" y="3161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3330" y="342047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6312" y="367953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36312" y="393860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36312" y="419767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6312" y="445673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36312" y="471580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36312" y="49748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36312" y="523393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36312" y="549300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36312" y="575207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36312" y="601114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36312" y="627021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586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136525"/>
            <a:ext cx="7315200" cy="98259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Determine Layout of Overlaps</a:t>
            </a:r>
            <a:br>
              <a:rPr lang="en-US" dirty="0"/>
            </a:br>
            <a:r>
              <a:rPr lang="en-US" sz="1800" dirty="0"/>
              <a:t>From: Computational Genome Analysis: An Introduction; </a:t>
            </a:r>
            <a:r>
              <a:rPr lang="en-US" sz="1800" dirty="0" err="1"/>
              <a:t>Deonier</a:t>
            </a:r>
            <a:r>
              <a:rPr lang="en-US" sz="1800" dirty="0"/>
              <a:t> et al.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5138" y="1650992"/>
            <a:ext cx="6954921" cy="1312333"/>
          </a:xfrm>
        </p:spPr>
        <p:txBody>
          <a:bodyPr/>
          <a:lstStyle/>
          <a:p>
            <a:r>
              <a:rPr lang="en-US" dirty="0"/>
              <a:t>Examine best overlaps</a:t>
            </a:r>
          </a:p>
          <a:p>
            <a:r>
              <a:rPr lang="en-US" dirty="0"/>
              <a:t>Determine their layout</a:t>
            </a:r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25643" y="3296326"/>
            <a:ext cx="3756915" cy="2031325"/>
            <a:chOff x="2280054" y="2895583"/>
            <a:chExt cx="3756915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3081863" y="2895583"/>
              <a:ext cx="295510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 New"/>
                  <a:cs typeface="Courier New"/>
                </a:rPr>
                <a:t>GCATCGTG</a:t>
              </a:r>
            </a:p>
            <a:p>
              <a:r>
                <a:rPr lang="en-US" sz="3600" dirty="0">
                  <a:latin typeface="Courier New"/>
                  <a:cs typeface="Courier New"/>
                </a:rPr>
                <a:t> CATCGTGA</a:t>
              </a:r>
            </a:p>
            <a:p>
              <a:r>
                <a:rPr lang="en-US" sz="3600" dirty="0">
                  <a:latin typeface="Courier New"/>
                  <a:cs typeface="Courier New"/>
                </a:rPr>
                <a:t>  ATCGTGAT</a:t>
              </a:r>
            </a:p>
            <a:p>
              <a:r>
                <a:rPr lang="en-US" dirty="0"/>
                <a:t> 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81768" y="3523737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06236" y="4097869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12.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0054" y="2980269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14.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68738" y="3296326"/>
            <a:ext cx="3347703" cy="1292662"/>
            <a:chOff x="2895600" y="4926908"/>
            <a:chExt cx="3347703" cy="1292662"/>
          </a:xfrm>
        </p:grpSpPr>
        <p:sp>
          <p:nvSpPr>
            <p:cNvPr id="10" name="TextBox 9"/>
            <p:cNvSpPr txBox="1"/>
            <p:nvPr/>
          </p:nvSpPr>
          <p:spPr>
            <a:xfrm>
              <a:off x="3545529" y="4926908"/>
              <a:ext cx="2428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 New"/>
                  <a:cs typeface="Courier New"/>
                </a:rPr>
                <a:t>AAGTGAAA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29461" y="5573239"/>
              <a:ext cx="24138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prstClr val="black"/>
                  </a:solidFill>
                  <a:latin typeface="Courier New"/>
                  <a:cs typeface="Courier New"/>
                </a:rPr>
                <a:t>AGTGAAAC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95600" y="5029200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20.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88123" y="5662484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17.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26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1247" y="274638"/>
            <a:ext cx="7412801" cy="114300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Add “Weaker” Overlaps and Write Consensus Sequence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0396" y="6336267"/>
            <a:ext cx="718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Computational Genome Analysis: An Introduction; </a:t>
            </a:r>
            <a:r>
              <a:rPr lang="en-US" dirty="0" err="1"/>
              <a:t>Deonier</a:t>
            </a:r>
            <a:r>
              <a:rPr lang="en-US" dirty="0"/>
              <a:t> et al.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1248" y="1797073"/>
            <a:ext cx="41344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3200" u="sng" dirty="0">
                <a:latin typeface="Courier New" charset="0"/>
                <a:ea typeface="Courier New" charset="0"/>
                <a:cs typeface="Courier New" charset="0"/>
              </a:rPr>
              <a:t>GAC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CGCAT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3200" u="sng" dirty="0">
                <a:latin typeface="Courier New" charset="0"/>
                <a:ea typeface="Courier New" charset="0"/>
                <a:cs typeface="Courier New" charset="0"/>
              </a:rPr>
              <a:t>ATG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CGCAT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    GCATCGTG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     CATCGTGA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      ATCGTGAT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3200" u="sng" dirty="0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CGCATCG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CG</a:t>
            </a:r>
            <a:r>
              <a:rPr lang="en-US" sz="3200" u="sng" dirty="0">
                <a:latin typeface="Courier New" charset="0"/>
                <a:ea typeface="Courier New" charset="0"/>
                <a:cs typeface="Courier New" charset="0"/>
              </a:rPr>
              <a:t>CAG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CGC</a:t>
            </a:r>
          </a:p>
          <a:p>
            <a:r>
              <a:rPr lang="en-US" sz="3200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8698" y="5332090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GCGCATCGTGAT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279900" y="5357489"/>
            <a:ext cx="40158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18599" y="538078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Consensus:</a:t>
            </a:r>
          </a:p>
        </p:txBody>
      </p:sp>
    </p:spTree>
    <p:extLst>
      <p:ext uri="{BB962C8B-B14F-4D97-AF65-F5344CB8AC3E}">
        <p14:creationId xmlns:p14="http://schemas.microsoft.com/office/powerpoint/2010/main" val="296248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0151" y="160338"/>
            <a:ext cx="7374001" cy="906462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OLC is computationally expensive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609052" y="2167566"/>
            <a:ext cx="4762499" cy="4391981"/>
            <a:chOff x="1403350" y="1549400"/>
            <a:chExt cx="6057900" cy="5638800"/>
          </a:xfrm>
        </p:grpSpPr>
        <p:pic>
          <p:nvPicPr>
            <p:cNvPr id="6" name="Picture 5" descr="Screen_shot_2012-07-16_at_11_40_09_AM__10_documents__10_total_pages_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350" y="1549400"/>
              <a:ext cx="6057900" cy="4762500"/>
            </a:xfrm>
            <a:prstGeom prst="rect">
              <a:avLst/>
            </a:prstGeom>
          </p:spPr>
        </p:pic>
        <p:pic>
          <p:nvPicPr>
            <p:cNvPr id="7" name="Picture 6" descr="Screen_shot_2012-07-16_at_11_40_14_AM__10_documents__10_total_pages_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050" y="6261100"/>
              <a:ext cx="6032500" cy="9271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250152" y="1254116"/>
            <a:ext cx="7635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20 reads requires (20 x 20) </a:t>
            </a:r>
            <a:r>
              <a:rPr lang="mr-IN" sz="2400" dirty="0"/>
              <a:t>–</a:t>
            </a:r>
            <a:r>
              <a:rPr lang="en-US" sz="2400" dirty="0"/>
              <a:t> 20 = 380 comparisons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What about a “small” assembly with 10 million reads?</a:t>
            </a:r>
          </a:p>
        </p:txBody>
      </p:sp>
    </p:spTree>
    <p:extLst>
      <p:ext uri="{BB962C8B-B14F-4D97-AF65-F5344CB8AC3E}">
        <p14:creationId xmlns:p14="http://schemas.microsoft.com/office/powerpoint/2010/main" val="72205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270" y="274639"/>
            <a:ext cx="6914368" cy="9683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De Bruin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3578" y="1443039"/>
            <a:ext cx="7267529" cy="4525963"/>
          </a:xfrm>
        </p:spPr>
        <p:txBody>
          <a:bodyPr/>
          <a:lstStyle/>
          <a:p>
            <a:r>
              <a:rPr lang="en-US" dirty="0"/>
              <a:t>“A directed graph representing overlaps between sequences of symbols” (Wikipedia)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23" y="2392239"/>
            <a:ext cx="4157241" cy="31179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86311" y="2337259"/>
            <a:ext cx="601884" cy="2430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72320" y="2365836"/>
            <a:ext cx="601884" cy="2430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93578" y="2638202"/>
            <a:ext cx="234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each vertex once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89264" y="2638202"/>
            <a:ext cx="223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each edge once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F34ED-F3EF-AF45-9D72-9B5677A04F08}"/>
              </a:ext>
            </a:extLst>
          </p:cNvPr>
          <p:cNvSpPr txBox="1"/>
          <p:nvPr/>
        </p:nvSpPr>
        <p:spPr>
          <a:xfrm>
            <a:off x="6066041" y="5629254"/>
            <a:ext cx="20953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Hamiltonian</a:t>
            </a:r>
          </a:p>
          <a:p>
            <a:pPr algn="ctr"/>
            <a:r>
              <a:rPr lang="en-US" sz="2800" dirty="0"/>
              <a:t>path (hard)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173D4-A035-8647-902B-45C95C2A9075}"/>
              </a:ext>
            </a:extLst>
          </p:cNvPr>
          <p:cNvSpPr txBox="1"/>
          <p:nvPr/>
        </p:nvSpPr>
        <p:spPr>
          <a:xfrm>
            <a:off x="8101631" y="5614967"/>
            <a:ext cx="22374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Eulerian path</a:t>
            </a:r>
          </a:p>
          <a:p>
            <a:pPr algn="ctr"/>
            <a:r>
              <a:rPr lang="en-US" sz="2800" dirty="0"/>
              <a:t>(“easy”)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11E296-345C-C2AE-BEB1-441E80839A5A}"/>
              </a:ext>
            </a:extLst>
          </p:cNvPr>
          <p:cNvGrpSpPr/>
          <p:nvPr/>
        </p:nvGrpSpPr>
        <p:grpSpPr>
          <a:xfrm>
            <a:off x="1148634" y="2633040"/>
            <a:ext cx="3256938" cy="3767023"/>
            <a:chOff x="5962002" y="2633040"/>
            <a:chExt cx="3256938" cy="376702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3B481F8-8A4E-E54D-D803-840149738809}"/>
                </a:ext>
              </a:extLst>
            </p:cNvPr>
            <p:cNvSpPr/>
            <p:nvPr/>
          </p:nvSpPr>
          <p:spPr>
            <a:xfrm>
              <a:off x="7458737" y="2633040"/>
              <a:ext cx="263471" cy="2395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3F0829-47C9-553A-A601-2A7EFFB30A82}"/>
                </a:ext>
              </a:extLst>
            </p:cNvPr>
            <p:cNvSpPr/>
            <p:nvPr/>
          </p:nvSpPr>
          <p:spPr>
            <a:xfrm>
              <a:off x="5962003" y="4114767"/>
              <a:ext cx="263471" cy="2395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D2040E-EA4E-70C1-C02E-1AEF81881178}"/>
                </a:ext>
              </a:extLst>
            </p:cNvPr>
            <p:cNvSpPr/>
            <p:nvPr/>
          </p:nvSpPr>
          <p:spPr>
            <a:xfrm>
              <a:off x="8929673" y="4084701"/>
              <a:ext cx="263471" cy="2395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92DA4D-9D05-70E0-DC19-FAFD40D273DF}"/>
                </a:ext>
              </a:extLst>
            </p:cNvPr>
            <p:cNvSpPr/>
            <p:nvPr/>
          </p:nvSpPr>
          <p:spPr>
            <a:xfrm>
              <a:off x="5962002" y="6160543"/>
              <a:ext cx="263471" cy="2395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C80EF01-65CB-69F9-A885-9F6602583AFC}"/>
                </a:ext>
              </a:extLst>
            </p:cNvPr>
            <p:cNvSpPr/>
            <p:nvPr/>
          </p:nvSpPr>
          <p:spPr>
            <a:xfrm>
              <a:off x="8955469" y="6129878"/>
              <a:ext cx="263471" cy="2395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9378F1-E3DD-6062-D8AA-E42CBFF6C6D6}"/>
              </a:ext>
            </a:extLst>
          </p:cNvPr>
          <p:cNvCxnSpPr>
            <a:cxnSpLocks/>
            <a:endCxn id="12" idx="1"/>
          </p:cNvCxnSpPr>
          <p:nvPr/>
        </p:nvCxnSpPr>
        <p:spPr>
          <a:xfrm flipH="1" flipV="1">
            <a:off x="1187219" y="4149844"/>
            <a:ext cx="11902" cy="213045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A6C963-E744-D2EB-A8DE-5C2619B67CEA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1373522" y="2752800"/>
            <a:ext cx="1403580" cy="139704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01220C-E4C6-1595-F7B4-5354D96A527D}"/>
              </a:ext>
            </a:extLst>
          </p:cNvPr>
          <p:cNvCxnSpPr>
            <a:cxnSpLocks/>
            <a:stCxn id="13" idx="6"/>
          </p:cNvCxnSpPr>
          <p:nvPr/>
        </p:nvCxnSpPr>
        <p:spPr>
          <a:xfrm flipH="1" flipV="1">
            <a:off x="2777103" y="2738315"/>
            <a:ext cx="1602673" cy="146614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E4F9C7-A084-D4BA-1A0B-341A9FD8E264}"/>
              </a:ext>
            </a:extLst>
          </p:cNvPr>
          <p:cNvCxnSpPr/>
          <p:nvPr/>
        </p:nvCxnSpPr>
        <p:spPr>
          <a:xfrm flipV="1">
            <a:off x="4379776" y="4148276"/>
            <a:ext cx="0" cy="204577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60AABF-538C-A4D8-CBC3-F4825806AB9F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1412105" y="6249638"/>
            <a:ext cx="2729996" cy="30665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39E275-1264-17EE-E898-4787799CDC4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364604" y="4119778"/>
            <a:ext cx="2790285" cy="2246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82F41-5C39-4636-8D0A-C4BDFC137C40}"/>
              </a:ext>
            </a:extLst>
          </p:cNvPr>
          <p:cNvCxnSpPr>
            <a:cxnSpLocks/>
            <a:stCxn id="12" idx="1"/>
            <a:endCxn id="15" idx="2"/>
          </p:cNvCxnSpPr>
          <p:nvPr/>
        </p:nvCxnSpPr>
        <p:spPr>
          <a:xfrm>
            <a:off x="1187219" y="4149844"/>
            <a:ext cx="2954882" cy="209979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3A6C083-F729-24DD-7B0E-3BFE3BC9E6D9}"/>
              </a:ext>
            </a:extLst>
          </p:cNvPr>
          <p:cNvCxnSpPr>
            <a:cxnSpLocks/>
            <a:stCxn id="13" idx="1"/>
            <a:endCxn id="14" idx="6"/>
          </p:cNvCxnSpPr>
          <p:nvPr/>
        </p:nvCxnSpPr>
        <p:spPr>
          <a:xfrm flipH="1">
            <a:off x="1412105" y="4119778"/>
            <a:ext cx="2742784" cy="2160525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11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950C-247C-65E1-E290-8C10C6D5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136525"/>
            <a:ext cx="7913022" cy="79311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Eulerian Paths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5781CB-FCA2-57CA-C25A-FD861DC92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4402" y="1056883"/>
            <a:ext cx="4508500" cy="1844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925C8-3BE7-8A89-24BF-1A376C69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5" y="2464543"/>
            <a:ext cx="3864496" cy="3940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CA0D2-B956-0329-1828-3CB8F5FD6562}"/>
              </a:ext>
            </a:extLst>
          </p:cNvPr>
          <p:cNvSpPr txBox="1"/>
          <p:nvPr/>
        </p:nvSpPr>
        <p:spPr>
          <a:xfrm>
            <a:off x="4119880" y="1056883"/>
            <a:ext cx="24960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 x 7 </a:t>
            </a:r>
            <a:r>
              <a:rPr lang="en-US" sz="2800" dirty="0" err="1"/>
              <a:t>nt</a:t>
            </a:r>
            <a:r>
              <a:rPr lang="en-US" sz="2800" dirty="0"/>
              <a:t>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OLC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EFDDF-A837-1303-2E38-82515C6AB5F8}"/>
              </a:ext>
            </a:extLst>
          </p:cNvPr>
          <p:cNvSpPr txBox="1"/>
          <p:nvPr/>
        </p:nvSpPr>
        <p:spPr>
          <a:xfrm>
            <a:off x="4471792" y="3120053"/>
            <a:ext cx="75611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Break reads into all possible 3-mers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e.g. CGT, GTG, TGC, GCA, CAA,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Place unique k-1 </a:t>
            </a:r>
            <a:r>
              <a:rPr lang="en-US" sz="2800" dirty="0" err="1"/>
              <a:t>mers</a:t>
            </a:r>
            <a:r>
              <a:rPr lang="en-US" sz="2800" dirty="0"/>
              <a:t> at </a:t>
            </a:r>
            <a:r>
              <a:rPr lang="en-US" sz="2800" b="1" dirty="0"/>
              <a:t>nodes</a:t>
            </a:r>
            <a:r>
              <a:rPr lang="en-US" sz="2800" dirty="0"/>
              <a:t> in a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e.g. CG, GT, GT, TG, TG, GC, GC, CA, CA, AA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nodes = CG, GT, TG, GC, CA, 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Join nodes if they overlap by k-2 &amp;&amp; the resulting </a:t>
            </a:r>
            <a:r>
              <a:rPr lang="en-US" sz="2800" b="1" dirty="0"/>
              <a:t>edge</a:t>
            </a:r>
            <a:r>
              <a:rPr lang="en-US" sz="2800" dirty="0"/>
              <a:t> forms a known k-</a:t>
            </a:r>
            <a:r>
              <a:rPr lang="en-US" sz="2800" dirty="0" err="1"/>
              <a:t>mer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Visit all </a:t>
            </a:r>
            <a:r>
              <a:rPr lang="en-US" sz="2800" b="1" dirty="0"/>
              <a:t>nodes</a:t>
            </a:r>
            <a:r>
              <a:rPr lang="en-US" sz="2800" dirty="0"/>
              <a:t> using each </a:t>
            </a:r>
            <a:r>
              <a:rPr lang="en-US" sz="2800" b="1" dirty="0"/>
              <a:t>edge</a:t>
            </a:r>
            <a:r>
              <a:rPr lang="en-US" sz="2800" dirty="0"/>
              <a:t> only once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528794-3E7B-80A0-80F6-5F3D5E515D2F}"/>
              </a:ext>
            </a:extLst>
          </p:cNvPr>
          <p:cNvSpPr/>
          <p:nvPr/>
        </p:nvSpPr>
        <p:spPr>
          <a:xfrm>
            <a:off x="7524402" y="1056883"/>
            <a:ext cx="286744" cy="27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47E30E-1040-E58E-8557-3529217CB403}"/>
              </a:ext>
            </a:extLst>
          </p:cNvPr>
          <p:cNvSpPr/>
          <p:nvPr/>
        </p:nvSpPr>
        <p:spPr>
          <a:xfrm>
            <a:off x="426178" y="1056883"/>
            <a:ext cx="286744" cy="27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3F7AB-0C45-ED99-9CAB-6B1B6BC6B399}"/>
              </a:ext>
            </a:extLst>
          </p:cNvPr>
          <p:cNvSpPr/>
          <p:nvPr/>
        </p:nvSpPr>
        <p:spPr>
          <a:xfrm>
            <a:off x="441676" y="2467229"/>
            <a:ext cx="286744" cy="27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2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uiExpand="1" build="p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5035" y="305629"/>
            <a:ext cx="7661167" cy="9187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241300"/>
            <a:r>
              <a:rPr lang="en-US" dirty="0"/>
              <a:t>Eulerian Cycle with Repeats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80" r="-9580"/>
          <a:stretch>
            <a:fillRect/>
          </a:stretch>
        </p:blipFill>
        <p:spPr>
          <a:xfrm>
            <a:off x="3355489" y="1994775"/>
            <a:ext cx="9362162" cy="4182187"/>
          </a:xfrm>
        </p:spPr>
      </p:pic>
      <p:sp>
        <p:nvSpPr>
          <p:cNvPr id="5" name="TextBox 4"/>
          <p:cNvSpPr txBox="1"/>
          <p:nvPr/>
        </p:nvSpPr>
        <p:spPr>
          <a:xfrm>
            <a:off x="6333067" y="6288668"/>
            <a:ext cx="453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Compeau</a:t>
            </a:r>
            <a:r>
              <a:rPr lang="en-US" dirty="0"/>
              <a:t> et al., Nature Biotech, 2011 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700843" y="2356161"/>
            <a:ext cx="902826" cy="10301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181805" y="3355109"/>
            <a:ext cx="949125" cy="10301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805A7-74CE-4952-C500-0E19F78EBBF1}"/>
              </a:ext>
            </a:extLst>
          </p:cNvPr>
          <p:cNvSpPr txBox="1"/>
          <p:nvPr/>
        </p:nvSpPr>
        <p:spPr>
          <a:xfrm>
            <a:off x="185979" y="2216331"/>
            <a:ext cx="3657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k-</a:t>
            </a:r>
            <a:r>
              <a:rPr lang="en-US" sz="2400" dirty="0" err="1"/>
              <a:t>mers</a:t>
            </a:r>
            <a:r>
              <a:rPr lang="en-US" sz="2400" dirty="0"/>
              <a:t> may occur at higher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Probably repeated sequences in the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Allow repeated traversal of edges that form high abundance k-</a:t>
            </a:r>
            <a:r>
              <a:rPr lang="en-US" sz="2400" dirty="0" err="1"/>
              <a:t>mers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765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54499-EFB4-CC44-B30E-87D3B900E8F8}"/>
              </a:ext>
            </a:extLst>
          </p:cNvPr>
          <p:cNvSpPr txBox="1"/>
          <p:nvPr/>
        </p:nvSpPr>
        <p:spPr>
          <a:xfrm>
            <a:off x="4195035" y="1275105"/>
            <a:ext cx="766116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k-</a:t>
            </a:r>
            <a:r>
              <a:rPr lang="en-US" sz="2400" dirty="0" err="1"/>
              <a:t>mer</a:t>
            </a:r>
            <a:r>
              <a:rPr lang="en-US" sz="2400" dirty="0"/>
              <a:t> length &lt; repeat length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order of flanking motifs will be unclear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0797F6-5DB5-11D0-4A16-4C3FCBD3F7F6}"/>
              </a:ext>
            </a:extLst>
          </p:cNvPr>
          <p:cNvSpPr txBox="1">
            <a:spLocks/>
          </p:cNvSpPr>
          <p:nvPr/>
        </p:nvSpPr>
        <p:spPr>
          <a:xfrm>
            <a:off x="4195035" y="305629"/>
            <a:ext cx="7661167" cy="8286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975"/>
            <a:r>
              <a:rPr lang="en-US" dirty="0"/>
              <a:t>Unresolvable Repeats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6B0790-F732-EA30-1926-ABBA9AA8362F}"/>
              </a:ext>
            </a:extLst>
          </p:cNvPr>
          <p:cNvGrpSpPr/>
          <p:nvPr/>
        </p:nvGrpSpPr>
        <p:grpSpPr>
          <a:xfrm>
            <a:off x="4576708" y="2433047"/>
            <a:ext cx="7736478" cy="3354765"/>
            <a:chOff x="2653254" y="2334597"/>
            <a:chExt cx="8779329" cy="38069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7958"/>
            <a:stretch/>
          </p:blipFill>
          <p:spPr>
            <a:xfrm>
              <a:off x="2653254" y="2334597"/>
              <a:ext cx="8779329" cy="380697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F308D8-2F29-BDCE-673F-36A2B520B057}"/>
                </a:ext>
              </a:extLst>
            </p:cNvPr>
            <p:cNvSpPr/>
            <p:nvPr/>
          </p:nvSpPr>
          <p:spPr>
            <a:xfrm>
              <a:off x="2913681" y="4633993"/>
              <a:ext cx="2727702" cy="130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BD6268-0D92-DC59-3F01-69750EE322DE}"/>
              </a:ext>
            </a:extLst>
          </p:cNvPr>
          <p:cNvSpPr txBox="1"/>
          <p:nvPr/>
        </p:nvSpPr>
        <p:spPr>
          <a:xfrm>
            <a:off x="286718" y="2438937"/>
            <a:ext cx="580928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Contigs will be terminated at unresolvable repeat boundaries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With k-</a:t>
            </a:r>
            <a:r>
              <a:rPr lang="en-US" sz="2400" dirty="0" err="1"/>
              <a:t>mer</a:t>
            </a:r>
            <a:r>
              <a:rPr lang="en-US" sz="2400" dirty="0"/>
              <a:t> = 12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First contig for above “sequence” will be: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“It was the best of times, it was the ”</a:t>
            </a:r>
          </a:p>
        </p:txBody>
      </p:sp>
      <p:pic>
        <p:nvPicPr>
          <p:cNvPr id="6" name="Picture 5" descr="A close-up of a network&#10;&#10;AI-generated content may be incorrect.">
            <a:extLst>
              <a:ext uri="{FF2B5EF4-FFF2-40B4-BE49-F238E27FC236}">
                <a16:creationId xmlns:a16="http://schemas.microsoft.com/office/drawing/2014/main" id="{F0F62709-4F05-0DAF-12A8-2723893B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08" y="2126558"/>
            <a:ext cx="4815047" cy="4674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EBBACE-BFB3-C5B6-A4B2-2D708377981A}"/>
              </a:ext>
            </a:extLst>
          </p:cNvPr>
          <p:cNvSpPr txBox="1"/>
          <p:nvPr/>
        </p:nvSpPr>
        <p:spPr>
          <a:xfrm>
            <a:off x="286718" y="4731442"/>
            <a:ext cx="692317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But there are two possible paths forward…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Most assemblers will record potential connections in a graph to retain this information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This graph was visualized using </a:t>
            </a:r>
            <a:r>
              <a:rPr lang="en-US" sz="2400" b="1" dirty="0"/>
              <a:t>Bandage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3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7135-AB6F-8F47-B31A-09819682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460" y="274638"/>
            <a:ext cx="6032339" cy="875736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C6309-8472-EF42-9025-94376AC19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288" y="1534767"/>
            <a:ext cx="7500396" cy="4695569"/>
          </a:xfrm>
        </p:spPr>
        <p:txBody>
          <a:bodyPr>
            <a:normAutofit/>
          </a:bodyPr>
          <a:lstStyle/>
          <a:p>
            <a:r>
              <a:rPr lang="en-US" dirty="0"/>
              <a:t>Why sequence assembly is needed</a:t>
            </a:r>
          </a:p>
          <a:p>
            <a:r>
              <a:rPr lang="en-US" dirty="0"/>
              <a:t>Relationship between sequence reads, DNA fragments and original DNA samples</a:t>
            </a:r>
          </a:p>
          <a:p>
            <a:r>
              <a:rPr lang="en-US" dirty="0"/>
              <a:t>The use of paired-end reads for error correction and scaffolding</a:t>
            </a:r>
          </a:p>
          <a:p>
            <a:r>
              <a:rPr lang="en-US" dirty="0"/>
              <a:t> Principles of genome assembly</a:t>
            </a:r>
          </a:p>
          <a:p>
            <a:pPr lvl="1"/>
            <a:r>
              <a:rPr lang="en-US" dirty="0"/>
              <a:t>Overlap layout consensus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Bruijn</a:t>
            </a:r>
            <a:r>
              <a:rPr lang="en-US" dirty="0"/>
              <a:t> graphs</a:t>
            </a:r>
          </a:p>
          <a:p>
            <a:pPr lvl="1"/>
            <a:r>
              <a:rPr lang="en-US" dirty="0"/>
              <a:t>Reference-based assembly</a:t>
            </a:r>
          </a:p>
          <a:p>
            <a:r>
              <a:rPr lang="en-US" dirty="0"/>
              <a:t>Metrics for assessing assembly quality</a:t>
            </a:r>
          </a:p>
        </p:txBody>
      </p:sp>
    </p:spTree>
    <p:extLst>
      <p:ext uri="{BB962C8B-B14F-4D97-AF65-F5344CB8AC3E}">
        <p14:creationId xmlns:p14="http://schemas.microsoft.com/office/powerpoint/2010/main" val="268380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E57E-28C7-98F7-5023-D575C6BF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79" y="136525"/>
            <a:ext cx="7534845" cy="10568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241300"/>
            <a:r>
              <a:rPr lang="en-US" dirty="0"/>
              <a:t>K-</a:t>
            </a:r>
            <a:r>
              <a:rPr lang="en-US" dirty="0" err="1"/>
              <a:t>mer</a:t>
            </a:r>
            <a:r>
              <a:rPr lang="en-US" dirty="0"/>
              <a:t>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D6BE6-2E03-39A8-B577-3ECDA209D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712" y="1330154"/>
            <a:ext cx="6109000" cy="524887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Must be shorter than read lengths</a:t>
            </a:r>
          </a:p>
          <a:p>
            <a:pPr>
              <a:spcBef>
                <a:spcPts val="1200"/>
              </a:spcBef>
            </a:pPr>
            <a:r>
              <a:rPr lang="en-US" dirty="0"/>
              <a:t>Too short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many spurious overlaps</a:t>
            </a:r>
          </a:p>
          <a:p>
            <a:pPr>
              <a:spcBef>
                <a:spcPts val="1200"/>
              </a:spcBef>
            </a:pPr>
            <a:r>
              <a:rPr lang="en-US" dirty="0"/>
              <a:t>Too long </a:t>
            </a:r>
            <a:r>
              <a:rPr lang="en-US" dirty="0">
                <a:sym typeface="Wingdings" pitchFamily="2" charset="2"/>
              </a:rPr>
              <a:t> fragmented assembly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ym typeface="Wingdings" pitchFamily="2" charset="2"/>
              </a:rPr>
              <a:t>K-</a:t>
            </a:r>
            <a:r>
              <a:rPr lang="en-US" dirty="0" err="1">
                <a:sym typeface="Wingdings" pitchFamily="2" charset="2"/>
              </a:rPr>
              <a:t>mers</a:t>
            </a:r>
            <a:r>
              <a:rPr lang="en-US" dirty="0">
                <a:sym typeface="Wingdings" pitchFamily="2" charset="2"/>
              </a:rPr>
              <a:t> contain sequencing errors</a:t>
            </a:r>
            <a:endParaRPr lang="en-US" dirty="0"/>
          </a:p>
        </p:txBody>
      </p:sp>
      <p:pic>
        <p:nvPicPr>
          <p:cNvPr id="5" name="Picture 4" descr="A bunch of colorful wires&#10;&#10;Description automatically generated">
            <a:extLst>
              <a:ext uri="{FF2B5EF4-FFF2-40B4-BE49-F238E27FC236}">
                <a16:creationId xmlns:a16="http://schemas.microsoft.com/office/drawing/2014/main" id="{5FC1A094-524D-F472-9B02-AEBBA030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5" y="3582952"/>
            <a:ext cx="2744877" cy="27713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oup of colorful lines&#10;&#10;Description automatically generated">
            <a:extLst>
              <a:ext uri="{FF2B5EF4-FFF2-40B4-BE49-F238E27FC236}">
                <a16:creationId xmlns:a16="http://schemas.microsoft.com/office/drawing/2014/main" id="{FE87AE66-8115-BB77-B7C2-6BAB2B3A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30" y="3582952"/>
            <a:ext cx="2767709" cy="27713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olorful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AE26D2E-4564-2E7C-025B-5F4323D3C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148" y="3582952"/>
            <a:ext cx="3181483" cy="27713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49D3E-AD7A-C2EE-E239-15815F5FBDB9}"/>
              </a:ext>
            </a:extLst>
          </p:cNvPr>
          <p:cNvSpPr txBox="1"/>
          <p:nvPr/>
        </p:nvSpPr>
        <p:spPr>
          <a:xfrm>
            <a:off x="1714670" y="6353465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 = 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E1BD0-6734-F234-EB12-8EEC8EC816BF}"/>
              </a:ext>
            </a:extLst>
          </p:cNvPr>
          <p:cNvSpPr txBox="1"/>
          <p:nvPr/>
        </p:nvSpPr>
        <p:spPr>
          <a:xfrm>
            <a:off x="8755684" y="6353465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 = 71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C21ED-29D6-9565-D08C-AF42865C8A04}"/>
              </a:ext>
            </a:extLst>
          </p:cNvPr>
          <p:cNvSpPr txBox="1"/>
          <p:nvPr/>
        </p:nvSpPr>
        <p:spPr>
          <a:xfrm>
            <a:off x="5004716" y="6334780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 = 91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32840-4550-17D7-E837-D40589DC132B}"/>
              </a:ext>
            </a:extLst>
          </p:cNvPr>
          <p:cNvSpPr txBox="1"/>
          <p:nvPr/>
        </p:nvSpPr>
        <p:spPr>
          <a:xfrm>
            <a:off x="1056958" y="3059668"/>
            <a:ext cx="270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Bandage</a:t>
            </a:r>
            <a:r>
              <a:rPr lang="en-US" dirty="0"/>
              <a:t> assembly graph</a:t>
            </a:r>
          </a:p>
        </p:txBody>
      </p:sp>
    </p:spTree>
    <p:extLst>
      <p:ext uri="{BB962C8B-B14F-4D97-AF65-F5344CB8AC3E}">
        <p14:creationId xmlns:p14="http://schemas.microsoft.com/office/powerpoint/2010/main" val="229378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Reference-based assembly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57" y="3158462"/>
            <a:ext cx="8820095" cy="3324614"/>
          </a:xfr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962400" y="1074555"/>
            <a:ext cx="7472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Useful when a high-quality reference genome sequence is available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Align sequence reads with the reference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Examine the layout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Call a consensus sequence (helps eliminate </a:t>
            </a:r>
            <a:r>
              <a:rPr lang="en-US" sz="2400" dirty="0">
                <a:solidFill>
                  <a:srgbClr val="00B050"/>
                </a:solidFill>
              </a:rPr>
              <a:t>errors</a:t>
            </a:r>
            <a:r>
              <a:rPr lang="en-US" sz="2400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51768" y="5951698"/>
            <a:ext cx="5613263" cy="5671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8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4542" y="274639"/>
            <a:ext cx="7515468" cy="95408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This afternoon’s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4542" y="1409533"/>
            <a:ext cx="7857641" cy="5393382"/>
          </a:xfrm>
        </p:spPr>
        <p:txBody>
          <a:bodyPr>
            <a:normAutofit/>
          </a:bodyPr>
          <a:lstStyle/>
          <a:p>
            <a:r>
              <a:rPr lang="en-US" dirty="0"/>
              <a:t>Inspect sequence data quality (</a:t>
            </a:r>
            <a:r>
              <a:rPr lang="en-US" b="1" dirty="0"/>
              <a:t>FASTQC</a:t>
            </a:r>
            <a:r>
              <a:rPr lang="en-US" dirty="0"/>
              <a:t>)</a:t>
            </a:r>
          </a:p>
          <a:p>
            <a:r>
              <a:rPr lang="en-US" dirty="0"/>
              <a:t>(Experts) trim poor quality data (</a:t>
            </a:r>
            <a:r>
              <a:rPr lang="en-US" b="1" dirty="0" err="1"/>
              <a:t>trimmomatic</a:t>
            </a:r>
            <a:r>
              <a:rPr lang="en-US" dirty="0"/>
              <a:t>)</a:t>
            </a:r>
          </a:p>
          <a:p>
            <a:r>
              <a:rPr lang="en-US" dirty="0"/>
              <a:t>Assemble a bacterial genome (</a:t>
            </a:r>
            <a:r>
              <a:rPr lang="en-US" b="1" dirty="0"/>
              <a:t>velvet)</a:t>
            </a:r>
          </a:p>
          <a:p>
            <a:pPr lvl="1"/>
            <a:r>
              <a:rPr lang="en-US" dirty="0"/>
              <a:t>Run assembly using the k-</a:t>
            </a:r>
            <a:r>
              <a:rPr lang="en-US" dirty="0" err="1"/>
              <a:t>mer</a:t>
            </a:r>
            <a:r>
              <a:rPr lang="en-US" dirty="0"/>
              <a:t> length suggested by </a:t>
            </a:r>
            <a:r>
              <a:rPr lang="en-US" b="1" dirty="0"/>
              <a:t>velvet advisor</a:t>
            </a:r>
          </a:p>
          <a:p>
            <a:pPr lvl="1"/>
            <a:r>
              <a:rPr lang="en-US" dirty="0"/>
              <a:t>Run </a:t>
            </a:r>
            <a:r>
              <a:rPr lang="en-US" b="1" dirty="0"/>
              <a:t>velvet</a:t>
            </a:r>
            <a:r>
              <a:rPr lang="en-US" dirty="0"/>
              <a:t> using a range of different k-</a:t>
            </a:r>
            <a:r>
              <a:rPr lang="en-US" dirty="0" err="1"/>
              <a:t>mer</a:t>
            </a:r>
            <a:r>
              <a:rPr lang="en-US" dirty="0"/>
              <a:t> values (</a:t>
            </a:r>
            <a:r>
              <a:rPr lang="en-US" b="1" dirty="0" err="1"/>
              <a:t>velvetoptimiser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Examine and interpret assembly metrics (</a:t>
            </a:r>
            <a:r>
              <a:rPr lang="en-US" b="1" dirty="0"/>
              <a:t>command line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(Experts) Find precise k-</a:t>
            </a:r>
            <a:r>
              <a:rPr lang="en-US" dirty="0" err="1"/>
              <a:t>mer</a:t>
            </a:r>
            <a:r>
              <a:rPr lang="en-US" dirty="0"/>
              <a:t> size giving optimal assembly</a:t>
            </a:r>
          </a:p>
          <a:p>
            <a:r>
              <a:rPr lang="en-US" dirty="0"/>
              <a:t>Visualize the assembly graph using a browsable graphical interface - </a:t>
            </a:r>
            <a:r>
              <a:rPr lang="en-US" b="1" dirty="0"/>
              <a:t>Bandage</a:t>
            </a:r>
          </a:p>
        </p:txBody>
      </p:sp>
    </p:spTree>
    <p:extLst>
      <p:ext uri="{BB962C8B-B14F-4D97-AF65-F5344CB8AC3E}">
        <p14:creationId xmlns:p14="http://schemas.microsoft.com/office/powerpoint/2010/main" val="170321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758" y="274638"/>
            <a:ext cx="7164731" cy="8018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Goal of Genome Assembly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4758" y="1344923"/>
            <a:ext cx="7628684" cy="5127756"/>
          </a:xfrm>
        </p:spPr>
        <p:txBody>
          <a:bodyPr>
            <a:normAutofit/>
          </a:bodyPr>
          <a:lstStyle/>
          <a:p>
            <a:r>
              <a:rPr lang="en-US" dirty="0"/>
              <a:t>To reconstruct long DNA/RNA sequences from short sequence reads</a:t>
            </a:r>
          </a:p>
          <a:p>
            <a:pPr lvl="1"/>
            <a:r>
              <a:rPr lang="en-US" dirty="0"/>
              <a:t>Do novo genome sequencing</a:t>
            </a:r>
          </a:p>
          <a:p>
            <a:pPr lvl="1"/>
            <a:r>
              <a:rPr lang="en-US" dirty="0"/>
              <a:t>Metagenomic sequencing</a:t>
            </a:r>
          </a:p>
          <a:p>
            <a:pPr lvl="1"/>
            <a:r>
              <a:rPr lang="en-US" dirty="0"/>
              <a:t>RNA sequencing for gene discovery</a:t>
            </a:r>
          </a:p>
          <a:p>
            <a:r>
              <a:rPr lang="en-US" dirty="0"/>
              <a:t>But not strictly necessary for </a:t>
            </a:r>
          </a:p>
          <a:p>
            <a:pPr lvl="1"/>
            <a:r>
              <a:rPr lang="en-US" dirty="0"/>
              <a:t>Transcript quantification</a:t>
            </a:r>
          </a:p>
          <a:p>
            <a:pPr lvl="1"/>
            <a:r>
              <a:rPr lang="en-US" dirty="0"/>
              <a:t>Variant 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8" y="2052080"/>
            <a:ext cx="3758880" cy="22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hear_DNA.ai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0" b="71162"/>
          <a:stretch/>
        </p:blipFill>
        <p:spPr>
          <a:xfrm>
            <a:off x="2988203" y="5888619"/>
            <a:ext cx="8229600" cy="67712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186629"/>
            <a:ext cx="7315200" cy="79311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Shear the DNA Sample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94E8B-1E4C-234B-89CF-407CFADBC31A}"/>
              </a:ext>
            </a:extLst>
          </p:cNvPr>
          <p:cNvSpPr txBox="1"/>
          <p:nvPr/>
        </p:nvSpPr>
        <p:spPr>
          <a:xfrm>
            <a:off x="4119880" y="1112832"/>
            <a:ext cx="7756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Physical force (shearing, sonication)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Enzymatically (nucleases, transposases)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B4571-1BB0-4F87-2735-2B9EB56C2E81}"/>
              </a:ext>
            </a:extLst>
          </p:cNvPr>
          <p:cNvSpPr txBox="1"/>
          <p:nvPr/>
        </p:nvSpPr>
        <p:spPr>
          <a:xfrm>
            <a:off x="2223487" y="6037852"/>
            <a:ext cx="2157450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dirty="0"/>
              <a:t>chromosome/transcript</a:t>
            </a:r>
          </a:p>
        </p:txBody>
      </p:sp>
      <p:pic>
        <p:nvPicPr>
          <p:cNvPr id="7" name="Content Placeholder 3" descr="Shear_DNA.ai">
            <a:extLst>
              <a:ext uri="{FF2B5EF4-FFF2-40B4-BE49-F238E27FC236}">
                <a16:creationId xmlns:a16="http://schemas.microsoft.com/office/drawing/2014/main" id="{AB423BF8-D88D-19DB-6FD0-4E8BF18FC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0" b="43223"/>
          <a:stretch/>
        </p:blipFill>
        <p:spPr>
          <a:xfrm>
            <a:off x="2988203" y="4181353"/>
            <a:ext cx="8229600" cy="18230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0DBA-2978-C927-DF98-A598FA1FAC9B}"/>
              </a:ext>
            </a:extLst>
          </p:cNvPr>
          <p:cNvSpPr txBox="1"/>
          <p:nvPr/>
        </p:nvSpPr>
        <p:spPr>
          <a:xfrm>
            <a:off x="462987" y="2027749"/>
            <a:ext cx="10972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Tens to millions of copies of each chromosome/transcript in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Shearing is (quasi-)random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Original molecules are represented by a population of overlapping sub-fragments</a:t>
            </a:r>
          </a:p>
        </p:txBody>
      </p:sp>
    </p:spTree>
    <p:extLst>
      <p:ext uri="{BB962C8B-B14F-4D97-AF65-F5344CB8AC3E}">
        <p14:creationId xmlns:p14="http://schemas.microsoft.com/office/powerpoint/2010/main" val="43415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113" y="200416"/>
            <a:ext cx="8157027" cy="965602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Sequence both Ends of Each Fragment</a:t>
            </a:r>
          </a:p>
        </p:txBody>
      </p:sp>
      <p:pic>
        <p:nvPicPr>
          <p:cNvPr id="6" name="Content Placeholder 5" descr="Sequence_ends.ai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14414"/>
          <a:stretch>
            <a:fillRect/>
          </a:stretch>
        </p:blipFill>
        <p:spPr>
          <a:xfrm>
            <a:off x="3672214" y="1166018"/>
            <a:ext cx="8229600" cy="45259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FEEEC-23C8-BF43-8AF2-70F8B6D03E20}"/>
              </a:ext>
            </a:extLst>
          </p:cNvPr>
          <p:cNvSpPr txBox="1"/>
          <p:nvPr/>
        </p:nvSpPr>
        <p:spPr>
          <a:xfrm>
            <a:off x="5673893" y="3986113"/>
            <a:ext cx="138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Paired-ends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1FDD6-677D-4945-87F3-F09E5427A3B6}"/>
              </a:ext>
            </a:extLst>
          </p:cNvPr>
          <p:cNvSpPr txBox="1"/>
          <p:nvPr/>
        </p:nvSpPr>
        <p:spPr>
          <a:xfrm>
            <a:off x="8425642" y="3986113"/>
            <a:ext cx="138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Paired-ends</a:t>
            </a: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481AC46A-1DBE-DC46-8AC6-02E4836E7089}"/>
              </a:ext>
            </a:extLst>
          </p:cNvPr>
          <p:cNvSpPr/>
          <p:nvPr/>
        </p:nvSpPr>
        <p:spPr>
          <a:xfrm>
            <a:off x="9499701" y="3673361"/>
            <a:ext cx="72571" cy="3483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4F118BA5-2429-394A-86AE-AEF7AFFF9C4F}"/>
              </a:ext>
            </a:extLst>
          </p:cNvPr>
          <p:cNvSpPr/>
          <p:nvPr/>
        </p:nvSpPr>
        <p:spPr>
          <a:xfrm>
            <a:off x="5805815" y="3673361"/>
            <a:ext cx="72571" cy="3483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C698AAA6-160F-BE4D-B2B1-DE536EC59CE2}"/>
              </a:ext>
            </a:extLst>
          </p:cNvPr>
          <p:cNvSpPr/>
          <p:nvPr/>
        </p:nvSpPr>
        <p:spPr>
          <a:xfrm>
            <a:off x="6796415" y="3673361"/>
            <a:ext cx="72571" cy="3483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38110DFC-45B0-2F4F-8F93-9475A7C9C55B}"/>
              </a:ext>
            </a:extLst>
          </p:cNvPr>
          <p:cNvSpPr/>
          <p:nvPr/>
        </p:nvSpPr>
        <p:spPr>
          <a:xfrm>
            <a:off x="8549015" y="3673361"/>
            <a:ext cx="72571" cy="3483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39C3B-883B-FE49-8450-5017D6B037D7}"/>
              </a:ext>
            </a:extLst>
          </p:cNvPr>
          <p:cNvSpPr txBox="1"/>
          <p:nvPr/>
        </p:nvSpPr>
        <p:spPr>
          <a:xfrm>
            <a:off x="290186" y="4463827"/>
            <a:ext cx="11611628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Remember, the F and R sequences are read in two distinct phases: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Amplify F strand, </a:t>
            </a:r>
            <a:r>
              <a:rPr lang="en-US" sz="2800" dirty="0">
                <a:solidFill>
                  <a:srgbClr val="00B0F0"/>
                </a:solidFill>
              </a:rPr>
              <a:t>read F strand sequence</a:t>
            </a:r>
            <a:r>
              <a:rPr lang="en-US" sz="2800" dirty="0"/>
              <a:t>, read F barcode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Synthesize R strand, cleave off F strand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Amplify R strand, read R barcode, </a:t>
            </a:r>
            <a:r>
              <a:rPr lang="en-US" sz="2800" dirty="0">
                <a:solidFill>
                  <a:srgbClr val="00B0F0"/>
                </a:solidFill>
              </a:rPr>
              <a:t>read R strand sequence</a:t>
            </a:r>
          </a:p>
        </p:txBody>
      </p:sp>
    </p:spTree>
    <p:extLst>
      <p:ext uri="{BB962C8B-B14F-4D97-AF65-F5344CB8AC3E}">
        <p14:creationId xmlns:p14="http://schemas.microsoft.com/office/powerpoint/2010/main" val="13096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 animBg="1"/>
      <p:bldP spid="8" grpId="0" animBg="1"/>
      <p:bldP spid="9" grpId="0" animBg="1"/>
      <p:bldP spid="10" grpId="0" animBg="1"/>
      <p:bldP spid="5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113" y="274639"/>
            <a:ext cx="7880571" cy="9881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Collect the Sequence Read Data</a:t>
            </a:r>
          </a:p>
        </p:txBody>
      </p:sp>
      <p:pic>
        <p:nvPicPr>
          <p:cNvPr id="4" name="Content Placeholder 3" descr="End_sequences.ai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14414"/>
          <a:stretch>
            <a:fillRect/>
          </a:stretch>
        </p:blipFill>
        <p:spPr>
          <a:xfrm>
            <a:off x="1981200" y="205739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8899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lign.ai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51746"/>
          <a:stretch/>
        </p:blipFill>
        <p:spPr>
          <a:xfrm>
            <a:off x="1966065" y="2094976"/>
            <a:ext cx="8234818" cy="198850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EC826-2D4E-034D-97DF-1054AE9D3524}"/>
              </a:ext>
            </a:extLst>
          </p:cNvPr>
          <p:cNvSpPr txBox="1"/>
          <p:nvPr/>
        </p:nvSpPr>
        <p:spPr>
          <a:xfrm>
            <a:off x="2363168" y="5111813"/>
            <a:ext cx="7837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Contig</a:t>
            </a:r>
            <a:r>
              <a:rPr lang="en-US" sz="2400" dirty="0"/>
              <a:t>: a stretch of </a:t>
            </a:r>
            <a:r>
              <a:rPr lang="en-US" sz="2400" u="sng" dirty="0"/>
              <a:t>contig</a:t>
            </a:r>
            <a:r>
              <a:rPr lang="en-US" sz="2400" dirty="0"/>
              <a:t>uous sequence information that contains no missing nucleotides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B29B1-985C-BD28-E0D4-5F896A64182D}"/>
              </a:ext>
            </a:extLst>
          </p:cNvPr>
          <p:cNvSpPr txBox="1">
            <a:spLocks/>
          </p:cNvSpPr>
          <p:nvPr/>
        </p:nvSpPr>
        <p:spPr>
          <a:xfrm>
            <a:off x="4146114" y="196168"/>
            <a:ext cx="7741086" cy="1249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Align Overlapping Reads to Form </a:t>
            </a:r>
            <a:r>
              <a:rPr lang="en-US" sz="4000" u="sng" dirty="0"/>
              <a:t>Contigs</a:t>
            </a:r>
          </a:p>
        </p:txBody>
      </p:sp>
    </p:spTree>
    <p:extLst>
      <p:ext uri="{BB962C8B-B14F-4D97-AF65-F5344CB8AC3E}">
        <p14:creationId xmlns:p14="http://schemas.microsoft.com/office/powerpoint/2010/main" val="3299096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524" y="386492"/>
            <a:ext cx="7638311" cy="1036712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Paired ends allow </a:t>
            </a:r>
            <a:r>
              <a:rPr lang="en-US" u="sng" dirty="0"/>
              <a:t>contigs</a:t>
            </a:r>
            <a:r>
              <a:rPr lang="en-US" dirty="0"/>
              <a:t> to be linked together to make </a:t>
            </a:r>
            <a:r>
              <a:rPr lang="en-US" u="sng" dirty="0"/>
              <a:t>scaffolds</a:t>
            </a:r>
          </a:p>
        </p:txBody>
      </p:sp>
      <p:pic>
        <p:nvPicPr>
          <p:cNvPr id="4" name="Content Placeholder 3" descr="Scaffolds.ai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1" b="14414"/>
          <a:stretch/>
        </p:blipFill>
        <p:spPr>
          <a:xfrm>
            <a:off x="1981200" y="2342367"/>
            <a:ext cx="8229600" cy="3640922"/>
          </a:xfrm>
        </p:spPr>
      </p:pic>
      <p:sp>
        <p:nvSpPr>
          <p:cNvPr id="5" name="Block Arc 4"/>
          <p:cNvSpPr/>
          <p:nvPr/>
        </p:nvSpPr>
        <p:spPr>
          <a:xfrm rot="10800000">
            <a:off x="5159375" y="3730625"/>
            <a:ext cx="1682750" cy="1016000"/>
          </a:xfrm>
          <a:prstGeom prst="blockArc">
            <a:avLst>
              <a:gd name="adj1" fmla="val 10800000"/>
              <a:gd name="adj2" fmla="val 2"/>
              <a:gd name="adj3" fmla="val 80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365375" y="5111750"/>
            <a:ext cx="7524750" cy="369332"/>
            <a:chOff x="841375" y="5111750"/>
            <a:chExt cx="7524750" cy="369332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920875" y="5381625"/>
              <a:ext cx="6445250" cy="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41375" y="5111750"/>
              <a:ext cx="991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scaffold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25626" y="5032375"/>
            <a:ext cx="8036745" cy="1639332"/>
            <a:chOff x="301625" y="5032375"/>
            <a:chExt cx="8036745" cy="1639332"/>
          </a:xfrm>
        </p:grpSpPr>
        <p:grpSp>
          <p:nvGrpSpPr>
            <p:cNvPr id="21" name="Group 20"/>
            <p:cNvGrpSpPr/>
            <p:nvPr/>
          </p:nvGrpSpPr>
          <p:grpSpPr>
            <a:xfrm>
              <a:off x="571500" y="5032375"/>
              <a:ext cx="7766870" cy="1639332"/>
              <a:chOff x="571500" y="5032375"/>
              <a:chExt cx="7766870" cy="163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71500" y="6302375"/>
                <a:ext cx="776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urier New"/>
                    <a:cs typeface="Courier New"/>
                  </a:rPr>
                  <a:t>…AGTCCCCTGGGAGATACGNNNNNNNNNNNNNNGATGATCAGCCGCATGAGCAG…</a:t>
                </a: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143375" y="5032375"/>
                <a:ext cx="714375" cy="1270000"/>
                <a:chOff x="4143375" y="5032375"/>
                <a:chExt cx="714375" cy="1270000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4143375" y="5032375"/>
                  <a:ext cx="714375" cy="6826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Straight Connector 17"/>
                <p:cNvCxnSpPr>
                  <a:endCxn id="12" idx="4"/>
                </p:cNvCxnSpPr>
                <p:nvPr/>
              </p:nvCxnSpPr>
              <p:spPr>
                <a:xfrm flipV="1">
                  <a:off x="4381500" y="5715000"/>
                  <a:ext cx="119063" cy="58737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TextBox 21"/>
            <p:cNvSpPr txBox="1"/>
            <p:nvPr/>
          </p:nvSpPr>
          <p:spPr>
            <a:xfrm>
              <a:off x="301625" y="5683250"/>
              <a:ext cx="270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the sequence file, gaps</a:t>
              </a:r>
            </a:p>
            <a:p>
              <a:r>
                <a:rPr lang="en-US" dirty="0"/>
                <a:t>are represented with Ns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09750" y="3730625"/>
            <a:ext cx="7874000" cy="1004332"/>
            <a:chOff x="285750" y="3730625"/>
            <a:chExt cx="7874000" cy="1004332"/>
          </a:xfrm>
        </p:grpSpPr>
        <p:sp>
          <p:nvSpPr>
            <p:cNvPr id="6" name="Block Arc 5"/>
            <p:cNvSpPr/>
            <p:nvPr/>
          </p:nvSpPr>
          <p:spPr>
            <a:xfrm rot="10800000">
              <a:off x="5365750" y="3730625"/>
              <a:ext cx="841375" cy="1000125"/>
            </a:xfrm>
            <a:prstGeom prst="blockArc">
              <a:avLst>
                <a:gd name="adj1" fmla="val 10800000"/>
                <a:gd name="adj2" fmla="val 2"/>
                <a:gd name="adj3" fmla="val 807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Block Arc 6"/>
            <p:cNvSpPr/>
            <p:nvPr/>
          </p:nvSpPr>
          <p:spPr>
            <a:xfrm rot="10800000">
              <a:off x="6302375" y="3730625"/>
              <a:ext cx="841375" cy="1000125"/>
            </a:xfrm>
            <a:prstGeom prst="blockArc">
              <a:avLst>
                <a:gd name="adj1" fmla="val 10800000"/>
                <a:gd name="adj2" fmla="val 2"/>
                <a:gd name="adj3" fmla="val 807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 rot="10800000">
              <a:off x="7318375" y="3730625"/>
              <a:ext cx="841375" cy="1000125"/>
            </a:xfrm>
            <a:prstGeom prst="blockArc">
              <a:avLst>
                <a:gd name="adj1" fmla="val 10800000"/>
                <a:gd name="adj2" fmla="val 2"/>
                <a:gd name="adj3" fmla="val 807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5750" y="4365625"/>
              <a:ext cx="1609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captured gaps</a:t>
              </a:r>
            </a:p>
          </p:txBody>
        </p:sp>
      </p:grpSp>
      <p:pic>
        <p:nvPicPr>
          <p:cNvPr id="13" name="Content Placeholder 3" descr="Scaffolds.ai">
            <a:extLst>
              <a:ext uri="{FF2B5EF4-FFF2-40B4-BE49-F238E27FC236}">
                <a16:creationId xmlns:a16="http://schemas.microsoft.com/office/drawing/2014/main" id="{CAA77264-34F0-7643-BFF1-266E05618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75849"/>
          <a:stretch/>
        </p:blipFill>
        <p:spPr>
          <a:xfrm>
            <a:off x="1981200" y="1691493"/>
            <a:ext cx="8229600" cy="6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321" y="2166068"/>
            <a:ext cx="3829268" cy="1679422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Genome</a:t>
            </a:r>
            <a:br>
              <a:rPr lang="en-US" dirty="0"/>
            </a:br>
            <a:r>
              <a:rPr lang="en-US" dirty="0"/>
              <a:t>Assemblers</a:t>
            </a:r>
            <a:br>
              <a:rPr lang="en-US" dirty="0"/>
            </a:br>
            <a:r>
              <a:rPr lang="en-US" dirty="0"/>
              <a:t>Galore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684788" y="222251"/>
          <a:ext cx="5764608" cy="634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756400" imgH="7442200" progId="Excel.Sheet.12">
                  <p:embed/>
                </p:oleObj>
              </mc:Choice>
              <mc:Fallback>
                <p:oleObj name="Worksheet" r:id="rId2" imgW="6756400" imgH="74422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4788" y="222251"/>
                        <a:ext cx="5764608" cy="634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id="{3B5A8F5A-7768-3A85-8FDF-CFA62659212B}"/>
              </a:ext>
            </a:extLst>
          </p:cNvPr>
          <p:cNvSpPr/>
          <p:nvPr/>
        </p:nvSpPr>
        <p:spPr>
          <a:xfrm>
            <a:off x="3745282" y="6313118"/>
            <a:ext cx="776614" cy="33428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1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ule1_Unix" id="{B97A8DFC-3B5B-CF40-A248-4D40295A317E}" vid="{1E468086-C5C6-4940-AA7B-9FFADE1631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</TotalTime>
  <Words>898</Words>
  <Application>Microsoft Macintosh PowerPoint</Application>
  <PresentationFormat>Widescreen</PresentationFormat>
  <Paragraphs>169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Aptos Display</vt:lpstr>
      <vt:lpstr>Arial</vt:lpstr>
      <vt:lpstr>Courier New</vt:lpstr>
      <vt:lpstr>Mercury Display</vt:lpstr>
      <vt:lpstr>Wingdings</vt:lpstr>
      <vt:lpstr>Office Theme</vt:lpstr>
      <vt:lpstr>Worksheet</vt:lpstr>
      <vt:lpstr>Lecture 3</vt:lpstr>
      <vt:lpstr>Key Concepts</vt:lpstr>
      <vt:lpstr>Goal of Genome Assembly</vt:lpstr>
      <vt:lpstr>Shear the DNA Sample</vt:lpstr>
      <vt:lpstr>Sequence both Ends of Each Fragment</vt:lpstr>
      <vt:lpstr>Collect the Sequence Read Data</vt:lpstr>
      <vt:lpstr>PowerPoint Presentation</vt:lpstr>
      <vt:lpstr>Paired ends allow contigs to be linked together to make scaffolds</vt:lpstr>
      <vt:lpstr>Genome Assemblers Galore</vt:lpstr>
      <vt:lpstr>De Novo Genome Assembly</vt:lpstr>
      <vt:lpstr>Overlap Layout Consensus From: Computational Genome Analysis: An Introduction; Deonier et al.</vt:lpstr>
      <vt:lpstr>Overlap Matrix</vt:lpstr>
      <vt:lpstr>Determine Layout of Overlaps From: Computational Genome Analysis: An Introduction; Deonier et al.</vt:lpstr>
      <vt:lpstr>Add “Weaker” Overlaps and Write Consensus Sequence</vt:lpstr>
      <vt:lpstr>OLC is computationally expensive</vt:lpstr>
      <vt:lpstr>De Bruin graphs</vt:lpstr>
      <vt:lpstr>Eulerian Paths</vt:lpstr>
      <vt:lpstr>Eulerian Cycle with Repeats</vt:lpstr>
      <vt:lpstr>PowerPoint Presentation</vt:lpstr>
      <vt:lpstr>K-mer size</vt:lpstr>
      <vt:lpstr>Reference-based assembly</vt:lpstr>
      <vt:lpstr>This afternoon’s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Farman, Mark L.</dc:creator>
  <cp:lastModifiedBy>Farman, Mark L.</cp:lastModifiedBy>
  <cp:revision>30</cp:revision>
  <dcterms:created xsi:type="dcterms:W3CDTF">2024-07-22T21:29:03Z</dcterms:created>
  <dcterms:modified xsi:type="dcterms:W3CDTF">2025-07-15T11:55:57Z</dcterms:modified>
</cp:coreProperties>
</file>